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5" r:id="rId20"/>
    <p:sldId id="274"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38"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TO CONDUCT SURVEYS U/S 133A</a:t>
            </a:r>
            <a:endParaRPr lang="en-US" dirty="0"/>
          </a:p>
        </p:txBody>
      </p:sp>
      <p:sp>
        <p:nvSpPr>
          <p:cNvPr id="3" name="Subtitle 2"/>
          <p:cNvSpPr>
            <a:spLocks noGrp="1"/>
          </p:cNvSpPr>
          <p:nvPr>
            <p:ph type="subTitle" idx="1"/>
          </p:nvPr>
        </p:nvSpPr>
        <p:spPr/>
        <p:txBody>
          <a:bodyPr/>
          <a:lstStyle/>
          <a:p>
            <a:r>
              <a:rPr lang="en-US" dirty="0" smtClean="0"/>
              <a:t>BY</a:t>
            </a:r>
          </a:p>
          <a:p>
            <a:r>
              <a:rPr lang="en-US" dirty="0" smtClean="0"/>
              <a:t>S.MOHD.MUSTAFA, IRS,</a:t>
            </a:r>
          </a:p>
          <a:p>
            <a:r>
              <a:rPr lang="en-US" dirty="0" smtClean="0"/>
              <a:t>JCIT, TPO, CHENNAI</a:t>
            </a:r>
            <a:endParaRPr lang="en-US" dirty="0"/>
          </a:p>
        </p:txBody>
      </p:sp>
    </p:spTree>
    <p:extLst>
      <p:ext uri="{BB962C8B-B14F-4D97-AF65-F5344CB8AC3E}">
        <p14:creationId xmlns:p14="http://schemas.microsoft.com/office/powerpoint/2010/main" val="688511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 P. RATE</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10. IN CASE OF NO STOCK BOOK, NO INVENTORY AND NO POSSIBILITY OF STOCK TAKING DUE TO NUMEROUS ITEMS, FOCUS ON G.P. RATE.  ASK HIM TO SUBSTANTIATE HIS G.P. RATE.  COUNTER HIM BY FINDING OUT HIGHER G.P. RATE OF FAST MOVING HIGH VALUE ITEMS FORMING MAJOR TURNOVER.  IF AVAILABLE, COMPARE WITH HIGHER G.P. RATE RETURNED BY SIMILAR TRADERS OF SAME AREA. HE MIGHT AGREE FOR A HIGHER G.P. RATE WHICH WILL HAVE LONG-RANGE BENEFITS.</a:t>
            </a:r>
            <a:endParaRPr lang="en-US" dirty="0"/>
          </a:p>
        </p:txBody>
      </p:sp>
    </p:spTree>
    <p:extLst>
      <p:ext uri="{BB962C8B-B14F-4D97-AF65-F5344CB8AC3E}">
        <p14:creationId xmlns:p14="http://schemas.microsoft.com/office/powerpoint/2010/main" val="4059452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UNACCOUNTED SALES/REVENUE</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FOLLOWING EVIDENCES FOUND DURING SURVEY MAY POINT TOWARDS UNACCOUNTED SALES/REVENUE:-</a:t>
            </a:r>
          </a:p>
          <a:p>
            <a:pPr marL="514350" indent="-514350">
              <a:buAutoNum type="arabicPeriod"/>
            </a:pPr>
            <a:r>
              <a:rPr lang="en-US" dirty="0" smtClean="0"/>
              <a:t>EXCESS CASH</a:t>
            </a:r>
          </a:p>
          <a:p>
            <a:pPr marL="514350" indent="-514350">
              <a:buAutoNum type="arabicPeriod"/>
            </a:pPr>
            <a:r>
              <a:rPr lang="en-US" dirty="0" smtClean="0"/>
              <a:t>DEFICIT STOCK</a:t>
            </a:r>
          </a:p>
          <a:p>
            <a:pPr marL="514350" indent="-514350">
              <a:buAutoNum type="arabicPeriod"/>
            </a:pPr>
            <a:r>
              <a:rPr lang="en-US" dirty="0" smtClean="0"/>
              <a:t>UNACCOUNTED BANK ACCOUNTS</a:t>
            </a:r>
          </a:p>
          <a:p>
            <a:pPr marL="514350" indent="-514350">
              <a:buAutoNum type="arabicPeriod"/>
            </a:pPr>
            <a:r>
              <a:rPr lang="en-US" dirty="0" smtClean="0"/>
              <a:t>ESTIMATE SLIPS</a:t>
            </a:r>
          </a:p>
          <a:p>
            <a:pPr marL="514350" indent="-514350">
              <a:buAutoNum type="arabicPeriod"/>
            </a:pPr>
            <a:r>
              <a:rPr lang="en-US" dirty="0" smtClean="0"/>
              <a:t>TWO SETS OF BOOKS</a:t>
            </a:r>
          </a:p>
          <a:p>
            <a:pPr marL="514350" indent="-514350">
              <a:buAutoNum type="arabicPeriod"/>
            </a:pPr>
            <a:r>
              <a:rPr lang="en-US" dirty="0" smtClean="0"/>
              <a:t>TWO SETS OF P&amp;L ACCOUNTS</a:t>
            </a:r>
          </a:p>
          <a:p>
            <a:pPr marL="514350" indent="-514350">
              <a:buAutoNum type="arabicPeriod"/>
            </a:pPr>
            <a:r>
              <a:rPr lang="en-US" dirty="0" smtClean="0"/>
              <a:t>DIFFERENCE IN SALES FIGURE AS PER ACCOUNTING SOFTWARE (TALLY) &amp; AS PER BUSINESS BILLING SOFTWARE. CHECK CAREFULLY WHENEVER TWO DIFFERENT SOFTWARES ARE USED.</a:t>
            </a:r>
          </a:p>
          <a:p>
            <a:pPr marL="514350" indent="-514350">
              <a:buAutoNum type="arabicPeriod"/>
            </a:pPr>
            <a:r>
              <a:rPr lang="en-US" dirty="0" smtClean="0"/>
              <a:t>PRODUCTION REGISTER, RAW MATERIAL ISSUE REGISTER, OVERTIME REGISTER, PIECE-RATE WAGE REGISTER, ORDER BOOK, LOG BOOK, APPOINTMENTS REGISTER (HOSPITALS), GUEST REGISTER (HOTELS), FLAT/PLOT BOOKING REGISTER, PLEDGE REGISTER, CASE DOCKETS (ADVOCATES), PLAN FILES (ARCHITECTS), PROMISSORY NOTES</a:t>
            </a:r>
            <a:endParaRPr lang="en-US" dirty="0"/>
          </a:p>
        </p:txBody>
      </p:sp>
    </p:spTree>
    <p:extLst>
      <p:ext uri="{BB962C8B-B14F-4D97-AF65-F5344CB8AC3E}">
        <p14:creationId xmlns:p14="http://schemas.microsoft.com/office/powerpoint/2010/main" val="687274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UNACCOUNTED SALES/REVENUE (CONTD.)</a:t>
            </a:r>
          </a:p>
        </p:txBody>
      </p:sp>
      <p:sp>
        <p:nvSpPr>
          <p:cNvPr id="3" name="Content Placeholder 2"/>
          <p:cNvSpPr>
            <a:spLocks noGrp="1"/>
          </p:cNvSpPr>
          <p:nvPr>
            <p:ph idx="1"/>
          </p:nvPr>
        </p:nvSpPr>
        <p:spPr/>
        <p:txBody>
          <a:bodyPr/>
          <a:lstStyle/>
          <a:p>
            <a:pPr marL="0" indent="0">
              <a:buNone/>
            </a:pPr>
            <a:r>
              <a:rPr lang="en-US" dirty="0" smtClean="0"/>
              <a:t>1. WHEN EXCESS CASH IS EXPLAINED AS FROM UNACCOUNTED SALES, UNLESS HE IDENTIFIES, THEN &amp; THERE, UNACCOUNTED SUPPLIERS &amp; IT IS CONFIRMED BY THEIR BOOK STOCK, FULL AMOUNT (NOT G.P. ALONE) TO BE ASSESSED.</a:t>
            </a:r>
          </a:p>
          <a:p>
            <a:pPr marL="0" indent="0">
              <a:buNone/>
            </a:pPr>
            <a:r>
              <a:rPr lang="en-US" dirty="0" smtClean="0"/>
              <a:t>2. WHEN DEFICIT STOCK IS EXPLAINED AS FROM UNACCOUNTED SALES, FULL VALUE (NOT G.P. ALONE) TO BE ASSESSED.</a:t>
            </a:r>
          </a:p>
          <a:p>
            <a:pPr marL="0" indent="0">
              <a:buNone/>
            </a:pPr>
            <a:endParaRPr lang="en-US" dirty="0"/>
          </a:p>
        </p:txBody>
      </p:sp>
    </p:spTree>
    <p:extLst>
      <p:ext uri="{BB962C8B-B14F-4D97-AF65-F5344CB8AC3E}">
        <p14:creationId xmlns:p14="http://schemas.microsoft.com/office/powerpoint/2010/main" val="1370361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UNACCOUNTED SALES/REVENUE (CONTD.)</a:t>
            </a:r>
          </a:p>
        </p:txBody>
      </p:sp>
      <p:sp>
        <p:nvSpPr>
          <p:cNvPr id="3" name="Content Placeholder 2"/>
          <p:cNvSpPr>
            <a:spLocks noGrp="1"/>
          </p:cNvSpPr>
          <p:nvPr>
            <p:ph idx="1"/>
          </p:nvPr>
        </p:nvSpPr>
        <p:spPr/>
        <p:txBody>
          <a:bodyPr/>
          <a:lstStyle/>
          <a:p>
            <a:pPr marL="0" indent="0">
              <a:buNone/>
            </a:pPr>
            <a:r>
              <a:rPr lang="en-US" dirty="0" smtClean="0"/>
              <a:t>3. IF CASH DEPOSITS IN UNACCOUNTED BANK A/C IS EXPLAINED AS FROM UNACCOUNTED SALES, UNLESS HE IDENTIFIES</a:t>
            </a:r>
            <a:r>
              <a:rPr lang="en-US" dirty="0"/>
              <a:t>, THEN &amp; THERE, </a:t>
            </a:r>
            <a:r>
              <a:rPr lang="en-US" dirty="0" smtClean="0"/>
              <a:t>UNACCOUNTED </a:t>
            </a:r>
            <a:r>
              <a:rPr lang="en-US" dirty="0"/>
              <a:t>SUPPLIERS &amp; IT IS CONFIRMED BY THEIR BOOK STOCK, </a:t>
            </a:r>
            <a:r>
              <a:rPr lang="en-US" dirty="0" smtClean="0"/>
              <a:t>PEAK CREDIT (</a:t>
            </a:r>
            <a:r>
              <a:rPr lang="en-US" dirty="0"/>
              <a:t>NOT G.P. ALONE) TO BE </a:t>
            </a:r>
            <a:r>
              <a:rPr lang="en-US" dirty="0" smtClean="0"/>
              <a:t>ASSESSED, PROVIDED A.O. DOES NOT HAVE ANY INFO. ABOUT HIS USING THE DEBITS FOR OTHER PURPOSES. </a:t>
            </a:r>
            <a:endParaRPr lang="en-US" dirty="0"/>
          </a:p>
          <a:p>
            <a:pPr marL="0" indent="0">
              <a:buNone/>
            </a:pPr>
            <a:endParaRPr lang="en-US" dirty="0"/>
          </a:p>
        </p:txBody>
      </p:sp>
    </p:spTree>
    <p:extLst>
      <p:ext uri="{BB962C8B-B14F-4D97-AF65-F5344CB8AC3E}">
        <p14:creationId xmlns:p14="http://schemas.microsoft.com/office/powerpoint/2010/main" val="2581782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UNACCOUNTED SALES/REVENUE (CONTD.)</a:t>
            </a:r>
          </a:p>
        </p:txBody>
      </p:sp>
      <p:sp>
        <p:nvSpPr>
          <p:cNvPr id="3" name="Content Placeholder 2"/>
          <p:cNvSpPr>
            <a:spLocks noGrp="1"/>
          </p:cNvSpPr>
          <p:nvPr>
            <p:ph idx="1"/>
          </p:nvPr>
        </p:nvSpPr>
        <p:spPr/>
        <p:txBody>
          <a:bodyPr/>
          <a:lstStyle/>
          <a:p>
            <a:pPr marL="0" indent="0">
              <a:buNone/>
            </a:pPr>
            <a:r>
              <a:rPr lang="en-US" dirty="0" smtClean="0"/>
              <a:t>4. TWO SETS OF BOOKS OF A/C OR P&amp;L A/C WILL NORMALLY GIVE SUPPRESSION IN PROFIT.</a:t>
            </a:r>
          </a:p>
          <a:p>
            <a:pPr marL="0" indent="0">
              <a:buNone/>
            </a:pPr>
            <a:r>
              <a:rPr lang="en-US" dirty="0" smtClean="0"/>
              <a:t>5. DIFFERENCE BETWEEN SALES RECORDED IN TALLY &amp; BILLING PACKAGES WILL NORMALLY GIVE SUPPRESSION (&amp; RATE OF SUPPRESSION) IN SALES. IF G.P. RATE AS PER TALLY IS RELIABLE &amp; IF NO EVIDENCE FOR UNACCOUNTED PURCHASES, SAME G.P. RATE CAN BE ADOPTED.</a:t>
            </a:r>
          </a:p>
          <a:p>
            <a:pPr marL="0" indent="0">
              <a:buNone/>
            </a:pPr>
            <a:endParaRPr lang="en-US" dirty="0"/>
          </a:p>
        </p:txBody>
      </p:sp>
    </p:spTree>
    <p:extLst>
      <p:ext uri="{BB962C8B-B14F-4D97-AF65-F5344CB8AC3E}">
        <p14:creationId xmlns:p14="http://schemas.microsoft.com/office/powerpoint/2010/main" val="3504469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UNACCOUNTED SALES/REVENUE (CONTD.)</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6. IF CONCRETE EVIDENCE FOR UNACCOUNTED SALES FOR CURRENT YEAR IS FOUND, EFFORTS TO BE MADE TO FIND OUT FOR SIX EARLIER YEARS. STATEMENT TO BE RECORDED.</a:t>
            </a:r>
          </a:p>
          <a:p>
            <a:pPr marL="0" indent="0">
              <a:buNone/>
            </a:pPr>
            <a:r>
              <a:rPr lang="en-US" dirty="0" smtClean="0"/>
              <a:t>7. IF CASH DEPOSITS IN UNACCOUNTED BANK A/C OF PROFESSIONALS IS EXPLAINED AS FROM UNACCOUNTED REVENUE, NORMALLY ENTIRE SUM TO BE ASSESSED SINCE, UNLIKE UNACCOUNTED PURCHASES, UNACCOUNTED EXPENSES TOWARDS UNACCOUNTED RECEIPTS WILL NOT BE HUGE. </a:t>
            </a:r>
            <a:endParaRPr lang="en-US" dirty="0"/>
          </a:p>
        </p:txBody>
      </p:sp>
    </p:spTree>
    <p:extLst>
      <p:ext uri="{BB962C8B-B14F-4D97-AF65-F5344CB8AC3E}">
        <p14:creationId xmlns:p14="http://schemas.microsoft.com/office/powerpoint/2010/main" val="795452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FALSE CLAIMS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1.BOGUS/INFLATED PURCHASES -VERIFY FROM STOCK BOOK ENTRIES, UNLOADING EXPENSES, TIME OF PAYMENT (IF MADE), MODE OF PAYMENT (BEARER/CROSSED CHEQUE – VERIFY FROM BANK STATEMENT), GATE-KEEPER REGISTER, ETC</a:t>
            </a:r>
          </a:p>
          <a:p>
            <a:pPr marL="0" indent="0">
              <a:buNone/>
            </a:pPr>
            <a:r>
              <a:rPr lang="en-US" dirty="0" smtClean="0"/>
              <a:t>2. INFLATION OF EXPENSES -VERIFY FROM VOUCHERS FOUND (BUNCHES), HAND-WRITING, NAMES &amp; SIGNATURES OF PAYEES, NO CORRESPONDING REVENUE/EXPENSES, ETC</a:t>
            </a:r>
            <a:endParaRPr lang="en-US" dirty="0"/>
          </a:p>
        </p:txBody>
      </p:sp>
    </p:spTree>
    <p:extLst>
      <p:ext uri="{BB962C8B-B14F-4D97-AF65-F5344CB8AC3E}">
        <p14:creationId xmlns:p14="http://schemas.microsoft.com/office/powerpoint/2010/main" val="660952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FALSE </a:t>
            </a:r>
            <a:r>
              <a:rPr lang="en-US" dirty="0" smtClean="0"/>
              <a:t>CLAIMS (CONTD.)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3. “WORKING PARTNERS” – RECORD STATEMENT FROM KEY EMPLOYEES (MANAGER, CASHIER, DRIVER, SECURITY,  ETC) TO KNOW WHICH  PARTNERS ARE COMING TO OFFICE REGULARLY &amp; WHICH PARTNER IS DOING WHAT FUNCTION. </a:t>
            </a:r>
            <a:endParaRPr lang="en-US" dirty="0" smtClean="0"/>
          </a:p>
          <a:p>
            <a:pPr marL="0" indent="0">
              <a:buNone/>
            </a:pPr>
            <a:r>
              <a:rPr lang="en-US" dirty="0" smtClean="0"/>
              <a:t>4. VERIFY INSTALLATION/USAGE OF ASSET BY GATE-KEEPER REGISTER, DEBITING OF INSTALLATION EXPENSES, PRODUCTION REGISTER, ELECTRICITY CONSUMPTION, PURCHASE/CONSUMPTION OF RAW MATERIALS, STOCK BOOK, DELIVERY CHALLAN, ETC</a:t>
            </a:r>
            <a:endParaRPr lang="en-US" dirty="0"/>
          </a:p>
          <a:p>
            <a:endParaRPr lang="en-US" dirty="0"/>
          </a:p>
        </p:txBody>
      </p:sp>
    </p:spTree>
    <p:extLst>
      <p:ext uri="{BB962C8B-B14F-4D97-AF65-F5344CB8AC3E}">
        <p14:creationId xmlns:p14="http://schemas.microsoft.com/office/powerpoint/2010/main" val="3624257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FALSE </a:t>
            </a:r>
            <a:r>
              <a:rPr lang="en-US" dirty="0" smtClean="0"/>
              <a:t>CLAIMS (CONTD.)</a:t>
            </a:r>
            <a:endParaRPr lang="en-US" dirty="0"/>
          </a:p>
        </p:txBody>
      </p:sp>
      <p:sp>
        <p:nvSpPr>
          <p:cNvPr id="3" name="Content Placeholder 2"/>
          <p:cNvSpPr>
            <a:spLocks noGrp="1"/>
          </p:cNvSpPr>
          <p:nvPr>
            <p:ph idx="1"/>
          </p:nvPr>
        </p:nvSpPr>
        <p:spPr/>
        <p:txBody>
          <a:bodyPr>
            <a:normAutofit/>
          </a:bodyPr>
          <a:lstStyle/>
          <a:p>
            <a:pPr marL="0" indent="0">
              <a:buNone/>
            </a:pPr>
            <a:r>
              <a:rPr lang="en-US" dirty="0"/>
              <a:t>5</a:t>
            </a:r>
            <a:r>
              <a:rPr lang="en-US" dirty="0" smtClean="0"/>
              <a:t>. VERIFY PERSONAL USE OF BUSINESS CARS BY RECORDING STATEMENT FROM DRIVERS &amp; SECURITY, LOCATION OF PETROL BUNKS IN RESPECT OF FUEL BILLS, ETC</a:t>
            </a:r>
          </a:p>
          <a:p>
            <a:pPr marL="0" indent="0">
              <a:buNone/>
            </a:pPr>
            <a:r>
              <a:rPr lang="en-US" dirty="0" smtClean="0"/>
              <a:t>6. VERIFY GENUINENESS OF LOANS FROM EMPLOYEES BY RECORDING STATEMENT FROM EMPLOYEES</a:t>
            </a:r>
            <a:endParaRPr lang="en-US" dirty="0"/>
          </a:p>
        </p:txBody>
      </p:sp>
    </p:spTree>
    <p:extLst>
      <p:ext uri="{BB962C8B-B14F-4D97-AF65-F5344CB8AC3E}">
        <p14:creationId xmlns:p14="http://schemas.microsoft.com/office/powerpoint/2010/main" val="2627911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FALSE CLAIMS (CONTD.)</a:t>
            </a:r>
          </a:p>
        </p:txBody>
      </p:sp>
      <p:sp>
        <p:nvSpPr>
          <p:cNvPr id="3" name="Content Placeholder 2"/>
          <p:cNvSpPr>
            <a:spLocks noGrp="1"/>
          </p:cNvSpPr>
          <p:nvPr>
            <p:ph idx="1"/>
          </p:nvPr>
        </p:nvSpPr>
        <p:spPr/>
        <p:txBody>
          <a:bodyPr>
            <a:normAutofit lnSpcReduction="10000"/>
          </a:bodyPr>
          <a:lstStyle/>
          <a:p>
            <a:pPr marL="0" indent="0">
              <a:buNone/>
            </a:pPr>
            <a:r>
              <a:rPr lang="en-US" dirty="0" smtClean="0"/>
              <a:t>8. </a:t>
            </a:r>
            <a:r>
              <a:rPr lang="en-US" dirty="0"/>
              <a:t>VERIFY ELIGIBILITY CRITERIA FOR HUGE CHAPTER-VIA DEDUCTIONS </a:t>
            </a:r>
            <a:r>
              <a:rPr lang="en-US" dirty="0" smtClean="0"/>
              <a:t>CLAIMED</a:t>
            </a:r>
          </a:p>
          <a:p>
            <a:pPr marL="0" indent="0">
              <a:buNone/>
            </a:pPr>
            <a:r>
              <a:rPr lang="en-US" dirty="0" smtClean="0"/>
              <a:t>9. </a:t>
            </a:r>
            <a:r>
              <a:rPr lang="en-US" dirty="0"/>
              <a:t>VERIFY GENUINENESS OF </a:t>
            </a:r>
            <a:r>
              <a:rPr lang="en-US" dirty="0" smtClean="0"/>
              <a:t>PAYMENTS TO RELATIVES BY TRACING BOOKING OF CORRESPONDING REVENUE, RECORDING STATEMENTS FROM KEY EMPLOYEES, ETC</a:t>
            </a:r>
          </a:p>
          <a:p>
            <a:pPr marL="0" indent="0">
              <a:buNone/>
            </a:pPr>
            <a:r>
              <a:rPr lang="en-US" dirty="0" smtClean="0"/>
              <a:t>10. RECORD STATEMENT FROM PARTNERS, ETC IN RESPECT OF AGRI. INCOME, DRAWINGS, USE OF VEHICLES FOR CURRENT + SIX YEARS</a:t>
            </a:r>
            <a:endParaRPr lang="en-US" dirty="0"/>
          </a:p>
        </p:txBody>
      </p:sp>
    </p:spTree>
    <p:extLst>
      <p:ext uri="{BB962C8B-B14F-4D97-AF65-F5344CB8AC3E}">
        <p14:creationId xmlns:p14="http://schemas.microsoft.com/office/powerpoint/2010/main" val="2135088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GOING FOR SURVEY</a:t>
            </a:r>
            <a:endParaRPr lang="en-US" dirty="0"/>
          </a:p>
        </p:txBody>
      </p:sp>
      <p:sp>
        <p:nvSpPr>
          <p:cNvPr id="3" name="Content Placeholder 2"/>
          <p:cNvSpPr>
            <a:spLocks noGrp="1"/>
          </p:cNvSpPr>
          <p:nvPr>
            <p:ph idx="1"/>
          </p:nvPr>
        </p:nvSpPr>
        <p:spPr/>
        <p:txBody>
          <a:bodyPr>
            <a:normAutofit fontScale="70000" lnSpcReduction="20000"/>
          </a:bodyPr>
          <a:lstStyle/>
          <a:p>
            <a:pPr marL="514350" indent="-514350">
              <a:buAutoNum type="arabicPeriod"/>
            </a:pPr>
            <a:r>
              <a:rPr lang="en-US" dirty="0" smtClean="0"/>
              <a:t>KEEP IDENTITY &amp; OBJECT OF SURVEY CONFIDENTIAL</a:t>
            </a:r>
          </a:p>
          <a:p>
            <a:pPr marL="514350" indent="-514350">
              <a:buAutoNum type="arabicPeriod"/>
            </a:pPr>
            <a:r>
              <a:rPr lang="en-US" dirty="0" smtClean="0"/>
              <a:t>IF DISCUSSION NECESSARY, DO IT WITHOUT REVEALING IDENTITY</a:t>
            </a:r>
          </a:p>
          <a:p>
            <a:pPr marL="514350" indent="-514350">
              <a:buAutoNum type="arabicPeriod"/>
            </a:pPr>
            <a:r>
              <a:rPr lang="en-US" dirty="0" smtClean="0"/>
              <a:t>ENSURE </a:t>
            </a:r>
            <a:r>
              <a:rPr lang="en-US" dirty="0"/>
              <a:t>JURISDICTION </a:t>
            </a:r>
            <a:r>
              <a:rPr lang="en-US" dirty="0" smtClean="0"/>
              <a:t> &amp; CORRECT ADDRESS. MAKE A DISCREET VISIT TO ASSESS STOCK POSITION,  ACCOUNTING PRACTICES, KEY PERSONNEL &amp; MANPOWER REQUIREMENT </a:t>
            </a:r>
          </a:p>
          <a:p>
            <a:pPr marL="514350" indent="-514350">
              <a:buAutoNum type="arabicPeriod"/>
            </a:pPr>
            <a:r>
              <a:rPr lang="en-US" dirty="0" smtClean="0"/>
              <a:t>GET AUTHORISATION OR APPROVAL, AS REQUIRED.</a:t>
            </a:r>
          </a:p>
          <a:p>
            <a:pPr marL="514350" indent="-514350">
              <a:buAutoNum type="arabicPeriod"/>
            </a:pPr>
            <a:r>
              <a:rPr lang="en-US" dirty="0" smtClean="0"/>
              <a:t>ENSURE CARRYING OF ID CARDS BY ALL TEAM</a:t>
            </a:r>
            <a:r>
              <a:rPr lang="en-US" dirty="0"/>
              <a:t> </a:t>
            </a:r>
            <a:r>
              <a:rPr lang="en-US" dirty="0" smtClean="0"/>
              <a:t>MEMBERS.</a:t>
            </a:r>
          </a:p>
          <a:p>
            <a:pPr marL="514350" indent="-514350">
              <a:buAutoNum type="arabicPeriod"/>
            </a:pPr>
            <a:r>
              <a:rPr lang="en-US" dirty="0" smtClean="0"/>
              <a:t>CARRY STAMP, SEAL, STATIONERY,  FORMS &amp; LAPTOP (IF STATEMENT TO BE RECORDED DIGITALLY)</a:t>
            </a:r>
          </a:p>
          <a:p>
            <a:pPr marL="514350" indent="-514350">
              <a:buAutoNum type="arabicPeriod"/>
            </a:pPr>
            <a:r>
              <a:rPr lang="en-US" dirty="0" smtClean="0"/>
              <a:t>ENSURE ADEQUATE &amp; COMPETENT MANPOWER &amp; VEHICLES</a:t>
            </a:r>
          </a:p>
          <a:p>
            <a:pPr marL="514350" indent="-514350">
              <a:buAutoNum type="arabicPeriod"/>
            </a:pPr>
            <a:r>
              <a:rPr lang="en-US" dirty="0" smtClean="0"/>
              <a:t>ENSURE ALL PREMISES (BRANCHES/GODOWNS) ARE COVERED, IF NECESSARY </a:t>
            </a:r>
          </a:p>
          <a:p>
            <a:pPr marL="0" indent="0">
              <a:buNone/>
            </a:pPr>
            <a:r>
              <a:rPr lang="en-US" dirty="0"/>
              <a:t> </a:t>
            </a:r>
            <a:r>
              <a:rPr lang="en-US" dirty="0" smtClean="0"/>
              <a:t>                                                                                                     CONTD…</a:t>
            </a:r>
            <a:endParaRPr lang="en-US" dirty="0"/>
          </a:p>
        </p:txBody>
      </p:sp>
    </p:spTree>
    <p:extLst>
      <p:ext uri="{BB962C8B-B14F-4D97-AF65-F5344CB8AC3E}">
        <p14:creationId xmlns:p14="http://schemas.microsoft.com/office/powerpoint/2010/main" val="2383235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ISSUES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1.GATHER ALL DELIVERY CHALLANS &amp; BILLS FOR MATERIALS PURCHASED FOR CONSTRUCTION &amp; RECORD STATEMENTS FROM CONTRACTOR, ETC, TO FIND OUT ACTUAL COST.</a:t>
            </a:r>
          </a:p>
          <a:p>
            <a:pPr marL="0" indent="0">
              <a:buNone/>
            </a:pPr>
            <a:r>
              <a:rPr lang="en-US" dirty="0" smtClean="0"/>
              <a:t>2. PREPARE INVENTORIES OF TITLE DEEDS, FD RECEIPTS, PROMISSORY NOTES, ETC, FOUND. ONLY DOCUMENTS CAN BE IMPOUNDED (NOT VALUABLE ARTICLE OR THING). APPLY THE TEST WHETHER IT IS A VALUABLE ARTICLE OR DOCUMENT &amp; DECIDE</a:t>
            </a:r>
          </a:p>
          <a:p>
            <a:pPr marL="0" indent="0">
              <a:buNone/>
            </a:pPr>
            <a:endParaRPr lang="en-US" dirty="0"/>
          </a:p>
        </p:txBody>
      </p:sp>
    </p:spTree>
    <p:extLst>
      <p:ext uri="{BB962C8B-B14F-4D97-AF65-F5344CB8AC3E}">
        <p14:creationId xmlns:p14="http://schemas.microsoft.com/office/powerpoint/2010/main" val="5545827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RECORDING OF STATEMENT</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AutoNum type="arabicPeriod"/>
            </a:pPr>
            <a:r>
              <a:rPr lang="en-US" dirty="0" smtClean="0"/>
              <a:t>IN THE LANGUAGE KNOWN TO DEPONENT.</a:t>
            </a:r>
          </a:p>
          <a:p>
            <a:pPr marL="514350" indent="-514350">
              <a:buAutoNum type="arabicPeriod"/>
            </a:pPr>
            <a:r>
              <a:rPr lang="en-US" dirty="0" smtClean="0"/>
              <a:t>STATEMENT U/S 133A(3) MAY NOT BE USED IN EVIDENCE UNLIKE U/S 133A(5)/131/132. IF THERE IS NO EVIDENCE TO THE FACTS ADMITTED IN STATEMENT U/S 133A, CONSIDER RECORDING U/S 131. (IT CAN BE INVOKED IN CASE OF NON-COOPERATION)</a:t>
            </a:r>
          </a:p>
          <a:p>
            <a:pPr marL="514350" indent="-514350">
              <a:buAutoNum type="arabicPeriod"/>
            </a:pPr>
            <a:r>
              <a:rPr lang="en-US" dirty="0" smtClean="0"/>
              <a:t>EACH PAGE TO BE SIGNED BY DEPONENT &amp; A.O.</a:t>
            </a:r>
          </a:p>
          <a:p>
            <a:pPr marL="514350" indent="-514350">
              <a:buAutoNum type="arabicPeriod"/>
            </a:pPr>
            <a:r>
              <a:rPr lang="en-US" dirty="0" smtClean="0"/>
              <a:t>ONLY AFTER GETTING SIGNATURE ON FIRST PAGE, IT SHOULD BE CONTINUED IN 2</a:t>
            </a:r>
            <a:r>
              <a:rPr lang="en-US" baseline="30000" dirty="0" smtClean="0"/>
              <a:t>ND</a:t>
            </a:r>
            <a:r>
              <a:rPr lang="en-US" dirty="0" smtClean="0"/>
              <a:t> PAGE.</a:t>
            </a:r>
          </a:p>
          <a:p>
            <a:pPr marL="514350" indent="-514350">
              <a:buAutoNum type="arabicPeriod"/>
            </a:pPr>
            <a:endParaRPr lang="en-US" dirty="0"/>
          </a:p>
        </p:txBody>
      </p:sp>
    </p:spTree>
    <p:extLst>
      <p:ext uri="{BB962C8B-B14F-4D97-AF65-F5344CB8AC3E}">
        <p14:creationId xmlns:p14="http://schemas.microsoft.com/office/powerpoint/2010/main" val="1953915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RECORDING OF </a:t>
            </a:r>
            <a:r>
              <a:rPr lang="en-US" dirty="0" smtClean="0"/>
              <a:t>STATEMENT (CONTD.)</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5. IF A DOCUMENT IS SHOWN TO DEPONENT TO GET HIS REPLY, IDENTIFY IT IN THE STATEMENT &amp; GET IT SIGNED BY DEPONENT.</a:t>
            </a:r>
          </a:p>
          <a:p>
            <a:pPr marL="0" indent="0">
              <a:buNone/>
            </a:pPr>
            <a:r>
              <a:rPr lang="en-US" dirty="0" smtClean="0"/>
              <a:t>6. IN CASE OF IMPORTANT ENTRIES, ASK TO  IDENTIFY HANDWRITING.</a:t>
            </a:r>
          </a:p>
          <a:p>
            <a:pPr marL="0" indent="0">
              <a:buNone/>
            </a:pPr>
            <a:r>
              <a:rPr lang="en-US" dirty="0" smtClean="0"/>
              <a:t>7. MERE DISCLOSURE OF ADDITIONAL INCOME IN STATEMENT WITHOUT COLLECTING INCRIMINATING EVIDENCE IN SURVEY IS OF NO USE. FORCING FOR SUCH DISCLOSURES WOULD BE VIEWED ADVERSELY. </a:t>
            </a:r>
            <a:endParaRPr lang="en-US" dirty="0"/>
          </a:p>
        </p:txBody>
      </p:sp>
    </p:spTree>
    <p:extLst>
      <p:ext uri="{BB962C8B-B14F-4D97-AF65-F5344CB8AC3E}">
        <p14:creationId xmlns:p14="http://schemas.microsoft.com/office/powerpoint/2010/main" val="32144553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IMPOUNDING OF DOCUMENTS </a:t>
            </a:r>
            <a:endParaRPr lang="en-US" dirty="0"/>
          </a:p>
        </p:txBody>
      </p:sp>
      <p:sp>
        <p:nvSpPr>
          <p:cNvPr id="3" name="Content Placeholder 2"/>
          <p:cNvSpPr>
            <a:spLocks noGrp="1"/>
          </p:cNvSpPr>
          <p:nvPr>
            <p:ph idx="1"/>
          </p:nvPr>
        </p:nvSpPr>
        <p:spPr/>
        <p:txBody>
          <a:bodyPr>
            <a:normAutofit fontScale="62500" lnSpcReduction="20000"/>
          </a:bodyPr>
          <a:lstStyle/>
          <a:p>
            <a:pPr marL="514350" indent="-514350">
              <a:buAutoNum type="arabicPeriod"/>
            </a:pPr>
            <a:r>
              <a:rPr lang="en-US" dirty="0" smtClean="0"/>
              <a:t>OFFICER CONDUCTING SURVEY TO PASS AN ORDER U/S 133A(3) IN WHICH HE RECORDS HIS REASONS FOR IMPOUNDING &amp; ENCLOSES LIST OF IMPOUNDED DOCUMENTS</a:t>
            </a:r>
          </a:p>
          <a:p>
            <a:pPr marL="514350" indent="-514350">
              <a:buAutoNum type="arabicPeriod"/>
            </a:pPr>
            <a:r>
              <a:rPr lang="en-US" dirty="0" smtClean="0"/>
              <a:t>MERE REASON “IMPOUNDED IN ORDER TO EXAMINE” WILL NOT SUFFICE. RECORD  THE DISCREPANCY FOUND IN ONE OR TWO DOCUMENTS &amp; IMPOUND MANY DOCUMENTS TO COMPUTE EXTENT OF DISCREPANCY. </a:t>
            </a:r>
          </a:p>
          <a:p>
            <a:pPr marL="514350" indent="-514350">
              <a:buAutoNum type="arabicPeriod"/>
            </a:pPr>
            <a:r>
              <a:rPr lang="en-US" dirty="0" smtClean="0"/>
              <a:t>PUT RUBBER STAMP IMPRESSION “IMPOUNDED DURING SURVEY IN THE CASE OF ……………………. ON…… AS PER SL.NO…. OF PAGE…. OF ORDER U/S 133A(3) PASSED BY………………(DESIGNATION OF CONDUCTING OFFICER)” ON EACH BOOK.  SIGNATURE OF ASSESSEE &amp; OFFICER TO BE OBTAINED ON EACH BOOK. </a:t>
            </a:r>
          </a:p>
          <a:p>
            <a:pPr marL="514350" indent="-514350">
              <a:buAutoNum type="arabicPeriod"/>
            </a:pPr>
            <a:r>
              <a:rPr lang="en-US" dirty="0" smtClean="0"/>
              <a:t>LOOSE SHEETS TO BE PLACED IN A FOLDER, NUMBERED &amp; RUBBER STAMP IMPRESSION AFFIXED ON FOLDER.  IF SHEETS ARE LESS, SIGNATURES TO BE OBTAINED ON EACH. OTHERWISE ON THE FOLDER.</a:t>
            </a:r>
          </a:p>
          <a:p>
            <a:pPr marL="514350" indent="-514350">
              <a:buAutoNum type="arabicPeriod"/>
            </a:pPr>
            <a:r>
              <a:rPr lang="en-US" dirty="0" smtClean="0"/>
              <a:t>ON IMPORTANT LOOSE SHEETS/PRINTOUTS, OBTAIN SIGNATURES IN EACH PAGE.</a:t>
            </a:r>
          </a:p>
          <a:p>
            <a:pPr marL="514350" indent="-514350">
              <a:buAutoNum type="arabicPeriod"/>
            </a:pPr>
            <a:endParaRPr lang="en-US" dirty="0"/>
          </a:p>
        </p:txBody>
      </p:sp>
    </p:spTree>
    <p:extLst>
      <p:ext uri="{BB962C8B-B14F-4D97-AF65-F5344CB8AC3E}">
        <p14:creationId xmlns:p14="http://schemas.microsoft.com/office/powerpoint/2010/main" val="19705034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IMPOUNDING OF </a:t>
            </a:r>
            <a:r>
              <a:rPr lang="en-US" sz="3600" dirty="0" smtClean="0"/>
              <a:t>DOCUMENTS (CONTD.)</a:t>
            </a:r>
            <a:endParaRPr lang="en-US" sz="3600"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3. IMPOUNDING IS NECESSARY IF-</a:t>
            </a:r>
          </a:p>
          <a:p>
            <a:pPr marL="514350" indent="-514350">
              <a:buAutoNum type="alphaUcPeriod"/>
            </a:pPr>
            <a:r>
              <a:rPr lang="en-US" dirty="0" smtClean="0"/>
              <a:t>DUPLICATE SETS OF BOOKS FOUND. IMPOUND BOTH WITH SUPPORTING DOCUMENTS</a:t>
            </a:r>
          </a:p>
          <a:p>
            <a:pPr marL="514350" indent="-514350">
              <a:buAutoNum type="alphaUcPeriod"/>
            </a:pPr>
            <a:r>
              <a:rPr lang="en-US" dirty="0" smtClean="0"/>
              <a:t>DOCUMENTS REVEALING COMMISSION OF ECONOMIC OFFENCE FOUND</a:t>
            </a:r>
          </a:p>
          <a:p>
            <a:pPr marL="514350" indent="-514350">
              <a:buAutoNum type="alphaUcPeriod"/>
            </a:pPr>
            <a:r>
              <a:rPr lang="en-US" dirty="0" smtClean="0"/>
              <a:t>BOOKS OF ACCOUNTS/DOCUMENTS ARE ATTEMPTED TO BE THROWN OUT, DESTROYED, CONCEALED OR TAMPERED WITH</a:t>
            </a:r>
          </a:p>
          <a:p>
            <a:pPr marL="514350" indent="-514350">
              <a:buAutoNum type="alphaUcPeriod"/>
            </a:pPr>
            <a:r>
              <a:rPr lang="en-US" dirty="0" smtClean="0"/>
              <a:t>BOOKS ARE NOT FULLY WRITTEN UP, ALL PRIMARY DOCUMENTS (e.g. PURCHASE VOUCHERS) REQUIRED TO MAKE ENTRIES</a:t>
            </a:r>
          </a:p>
          <a:p>
            <a:pPr marL="514350" indent="-514350">
              <a:buAutoNum type="alphaUcPeriod"/>
            </a:pPr>
            <a:endParaRPr lang="en-US" dirty="0"/>
          </a:p>
        </p:txBody>
      </p:sp>
    </p:spTree>
    <p:extLst>
      <p:ext uri="{BB962C8B-B14F-4D97-AF65-F5344CB8AC3E}">
        <p14:creationId xmlns:p14="http://schemas.microsoft.com/office/powerpoint/2010/main" val="325316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OF SURVEY</a:t>
            </a:r>
            <a:endParaRPr lang="en-US" dirty="0"/>
          </a:p>
        </p:txBody>
      </p:sp>
      <p:sp>
        <p:nvSpPr>
          <p:cNvPr id="3" name="Content Placeholder 2"/>
          <p:cNvSpPr>
            <a:spLocks noGrp="1"/>
          </p:cNvSpPr>
          <p:nvPr>
            <p:ph idx="1"/>
          </p:nvPr>
        </p:nvSpPr>
        <p:spPr/>
        <p:txBody>
          <a:bodyPr>
            <a:normAutofit fontScale="92500"/>
          </a:bodyPr>
          <a:lstStyle/>
          <a:p>
            <a:pPr marL="514350" indent="-514350">
              <a:buAutoNum type="arabicPeriod"/>
            </a:pPr>
            <a:r>
              <a:rPr lang="en-US" dirty="0" smtClean="0"/>
              <a:t>ON CONCLUSION OF SURVEY, A PROCEEDINGS MAY BE PREPARED (FORMAT GIVEN SEPARATELY)</a:t>
            </a:r>
          </a:p>
          <a:p>
            <a:pPr marL="514350" indent="-514350">
              <a:buAutoNum type="arabicPeriod"/>
            </a:pPr>
            <a:r>
              <a:rPr lang="en-US" dirty="0" smtClean="0"/>
              <a:t>TO BE SERVED ON MAIN PERSON UNDER ACK.</a:t>
            </a:r>
          </a:p>
          <a:p>
            <a:pPr marL="514350" indent="-514350">
              <a:buAutoNum type="arabicPeriod"/>
            </a:pPr>
            <a:r>
              <a:rPr lang="en-US" dirty="0" smtClean="0"/>
              <a:t>ON RETURN, SUBMIT A BRIEF REPORT TO HIGHER AUTHORITIES</a:t>
            </a:r>
          </a:p>
          <a:p>
            <a:pPr marL="514350" indent="-514350">
              <a:buAutoNum type="arabicPeriod"/>
            </a:pPr>
            <a:r>
              <a:rPr lang="en-US" smtClean="0"/>
              <a:t>MAKE ENTRY IN THE REGISTER OF SURVEYS CONDUCTED</a:t>
            </a:r>
            <a:endParaRPr lang="en-US" dirty="0" smtClean="0"/>
          </a:p>
          <a:p>
            <a:pPr marL="514350" indent="-514350">
              <a:buAutoNum type="arabicPeriod"/>
            </a:pPr>
            <a:r>
              <a:rPr lang="en-US" dirty="0" smtClean="0"/>
              <a:t>SUBMIT A DETAILED SURVEY REPORT LATER.</a:t>
            </a:r>
          </a:p>
          <a:p>
            <a:pPr marL="514350" indent="-514350">
              <a:buAutoNum type="arabicPeriod"/>
            </a:pPr>
            <a:endParaRPr lang="en-US" dirty="0" smtClean="0"/>
          </a:p>
          <a:p>
            <a:pPr marL="514350" indent="-514350">
              <a:buAutoNum type="arabicPeriod"/>
            </a:pPr>
            <a:endParaRPr lang="en-US" dirty="0"/>
          </a:p>
        </p:txBody>
      </p:sp>
    </p:spTree>
    <p:extLst>
      <p:ext uri="{BB962C8B-B14F-4D97-AF65-F5344CB8AC3E}">
        <p14:creationId xmlns:p14="http://schemas.microsoft.com/office/powerpoint/2010/main" val="10249013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DOs &amp; DON’Ts</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b="1" u="sng" dirty="0" smtClean="0"/>
              <a:t>DOs:</a:t>
            </a:r>
          </a:p>
          <a:p>
            <a:pPr marL="0" indent="0">
              <a:buNone/>
            </a:pPr>
            <a:r>
              <a:rPr lang="en-US" dirty="0" smtClean="0"/>
              <a:t>1.CONFIRM JURISDICTION. MAKE DISCREET VISIT BEFORE FINALISING</a:t>
            </a:r>
          </a:p>
          <a:p>
            <a:pPr marL="0" indent="0">
              <a:buNone/>
            </a:pPr>
            <a:r>
              <a:rPr lang="en-US" dirty="0" smtClean="0"/>
              <a:t>2. GET AUTHORISATION/APPROVAL</a:t>
            </a:r>
          </a:p>
          <a:p>
            <a:pPr marL="0" indent="0">
              <a:buNone/>
            </a:pPr>
            <a:r>
              <a:rPr lang="en-US" dirty="0" smtClean="0"/>
              <a:t>3. COMMENCE WHEN PREMISES IS OPEN FOR BUSINESS.</a:t>
            </a:r>
          </a:p>
          <a:p>
            <a:pPr marL="0" indent="0">
              <a:buNone/>
            </a:pPr>
            <a:r>
              <a:rPr lang="en-US" dirty="0" smtClean="0"/>
              <a:t>4. GET A LETTER IN WRITING BEFORE GOING TO ANY OTHER PLACE WHERE BOOKS, ETC, ARE KEPT</a:t>
            </a:r>
          </a:p>
          <a:p>
            <a:pPr marL="0" indent="0">
              <a:buNone/>
            </a:pPr>
            <a:r>
              <a:rPr lang="en-US" dirty="0" smtClean="0"/>
              <a:t>5. CONFINE TO THE POWERS U/S 133A</a:t>
            </a:r>
          </a:p>
          <a:p>
            <a:pPr marL="0" indent="0">
              <a:buNone/>
            </a:pPr>
            <a:r>
              <a:rPr lang="en-US" dirty="0" smtClean="0"/>
              <a:t>6. INVOKE SEC.131 IN CASE OF REFUSAL/EVASION</a:t>
            </a:r>
          </a:p>
          <a:p>
            <a:pPr marL="0" indent="0">
              <a:buNone/>
            </a:pPr>
            <a:r>
              <a:rPr lang="en-US" dirty="0" smtClean="0"/>
              <a:t>7. RECORD STATEMENT, NOT ON OATH, ASKING QUESTIONS ON ALL DISCREPANCIES FOUND</a:t>
            </a:r>
          </a:p>
          <a:p>
            <a:pPr marL="0" indent="0">
              <a:buNone/>
            </a:pPr>
            <a:r>
              <a:rPr lang="en-US" dirty="0" smtClean="0"/>
              <a:t>8. IMPOUND NECESSARY BOOKS, ESPECIALLY IF QUESTIONS WERE RAISED ON THEIR BASIS.</a:t>
            </a:r>
          </a:p>
          <a:p>
            <a:pPr marL="0" indent="0">
              <a:buNone/>
            </a:pPr>
            <a:r>
              <a:rPr lang="en-US" dirty="0" smtClean="0"/>
              <a:t>9. PASS ORDER GIVING REASONS FOR IMPOUNDING. SERVE COPY &amp; INVENTORY.</a:t>
            </a:r>
          </a:p>
          <a:p>
            <a:pPr marL="0" indent="0">
              <a:buNone/>
            </a:pPr>
            <a:r>
              <a:rPr lang="en-US" dirty="0" smtClean="0"/>
              <a:t>10. GET PHOTO COPIES OF NON-IMPOUNDED BUT REQUIRED BOOKS ATTESTED BY ASSESSEE.</a:t>
            </a:r>
          </a:p>
          <a:p>
            <a:pPr marL="0" indent="0">
              <a:buNone/>
            </a:pPr>
            <a:r>
              <a:rPr lang="en-US" dirty="0" smtClean="0"/>
              <a:t>11. GET YEAR-WISE BREAK-UP (6+1 YEARS) FOR DRAWING/AGRI.INCOME/USE OF VEHICLES</a:t>
            </a:r>
          </a:p>
          <a:p>
            <a:pPr marL="0" indent="0">
              <a:buNone/>
            </a:pPr>
            <a:r>
              <a:rPr lang="en-US" dirty="0" smtClean="0"/>
              <a:t>11.IF CONCEALMENT IS DETECTED, ASCERTAIN &amp; RECORD THE FORM (ASSET) IN WHICH IT IS KEPT. </a:t>
            </a:r>
            <a:endParaRPr lang="en-US" dirty="0"/>
          </a:p>
        </p:txBody>
      </p:sp>
    </p:spTree>
    <p:extLst>
      <p:ext uri="{BB962C8B-B14F-4D97-AF65-F5344CB8AC3E}">
        <p14:creationId xmlns:p14="http://schemas.microsoft.com/office/powerpoint/2010/main" val="1254064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DOs &amp; DON’Ts</a:t>
            </a:r>
          </a:p>
        </p:txBody>
      </p:sp>
      <p:sp>
        <p:nvSpPr>
          <p:cNvPr id="3" name="Content Placeholder 2"/>
          <p:cNvSpPr>
            <a:spLocks noGrp="1"/>
          </p:cNvSpPr>
          <p:nvPr>
            <p:ph idx="1"/>
          </p:nvPr>
        </p:nvSpPr>
        <p:spPr/>
        <p:txBody>
          <a:bodyPr>
            <a:normAutofit fontScale="47500" lnSpcReduction="20000"/>
          </a:bodyPr>
          <a:lstStyle/>
          <a:p>
            <a:pPr marL="0" indent="0">
              <a:buNone/>
            </a:pPr>
            <a:r>
              <a:rPr lang="en-US" b="1" u="sng" dirty="0" smtClean="0"/>
              <a:t>DON’Ts:</a:t>
            </a:r>
          </a:p>
          <a:p>
            <a:pPr marL="514350" indent="-514350">
              <a:buAutoNum type="arabicPeriod"/>
            </a:pPr>
            <a:r>
              <a:rPr lang="en-US" dirty="0" smtClean="0"/>
              <a:t>DO NOT ASK FOR OPENING OF BANK LOCKERS</a:t>
            </a:r>
          </a:p>
          <a:p>
            <a:pPr marL="514350" indent="-514350">
              <a:buAutoNum type="arabicPeriod"/>
            </a:pPr>
            <a:r>
              <a:rPr lang="en-US" dirty="0" smtClean="0"/>
              <a:t>DO NOT REMOVE ANY CASH, STOCK OR OTHER VALUABLE ARTICLE FROM PREMISES</a:t>
            </a:r>
          </a:p>
          <a:p>
            <a:pPr marL="514350" indent="-514350">
              <a:buAutoNum type="arabicPeriod"/>
            </a:pPr>
            <a:r>
              <a:rPr lang="en-US" dirty="0" smtClean="0"/>
              <a:t>DO NOT SEAL THE SHOP OR ANY ROOM, CUPBOARD OR COMPUTER</a:t>
            </a:r>
          </a:p>
          <a:p>
            <a:pPr marL="514350" indent="-514350">
              <a:buAutoNum type="arabicPeriod"/>
            </a:pPr>
            <a:r>
              <a:rPr lang="en-US" dirty="0" smtClean="0"/>
              <a:t>DO NOT FORCE TO DOWN THE SHUTTERS. ON HIS OWN VOLITION HE MAY DO SO TO ENABLE EARLY COMPLETION OF STOCK-TACKING</a:t>
            </a:r>
          </a:p>
          <a:p>
            <a:pPr marL="514350" indent="-514350">
              <a:buAutoNum type="arabicPeriod"/>
            </a:pPr>
            <a:r>
              <a:rPr lang="en-US" dirty="0" smtClean="0"/>
              <a:t>DO NOT PREVENT ANY PERSON FROM COMING INTO OR GOING OUT.  BUT ENSURE THAT A RESPONSIBLE PERSON IS AVAILABLE TO REPLY.</a:t>
            </a:r>
          </a:p>
          <a:p>
            <a:pPr marL="514350" indent="-514350">
              <a:buAutoNum type="arabicPeriod"/>
            </a:pPr>
            <a:r>
              <a:rPr lang="en-US" dirty="0" smtClean="0"/>
              <a:t>DO NOT INVOKE SEC.281B DURING SURVEY, UNLESS ASSESSMENT PROCEEDINGS ARE PENDING</a:t>
            </a:r>
          </a:p>
          <a:p>
            <a:pPr marL="514350" indent="-514350">
              <a:buAutoNum type="arabicPeriod"/>
            </a:pPr>
            <a:r>
              <a:rPr lang="en-US" dirty="0" smtClean="0"/>
              <a:t>DO NOT FORCE TO GET A DISCLOSURE. DO’s NO.11 DOES NOT AMOUNT TO GETTING DISCLOSURE. IT IS ONLY ASCERTAINMENT OF FACT</a:t>
            </a:r>
          </a:p>
          <a:p>
            <a:pPr marL="514350" indent="-514350">
              <a:buAutoNum type="arabicPeriod"/>
            </a:pPr>
            <a:r>
              <a:rPr lang="en-US" dirty="0" smtClean="0"/>
              <a:t>DO NOT INSIST ON SPOT PAYMENT OF TAX (AS DD) FOR CONCEALMENT FOUND. IF WILLING, HE CAN PAY &amp; PRODUCE CHALLAN NEXT DAY</a:t>
            </a:r>
          </a:p>
          <a:p>
            <a:pPr marL="514350" indent="-514350">
              <a:buAutoNum type="arabicPeriod"/>
            </a:pPr>
            <a:r>
              <a:rPr lang="en-US" dirty="0" smtClean="0"/>
              <a:t>AFTER CONCLUSION OF SURVEY, DO NOT INVOKE SEC.131 OR 133(6) UNLESS SOME PROCEEDINGS ARE PENDING. DO NOT INVOKE SEC.142A OR 281B UNLESS ASSESSMENT PROCEEDINGS ARE PENDING</a:t>
            </a:r>
            <a:endParaRPr lang="en-US" dirty="0"/>
          </a:p>
        </p:txBody>
      </p:sp>
    </p:spTree>
    <p:extLst>
      <p:ext uri="{BB962C8B-B14F-4D97-AF65-F5344CB8AC3E}">
        <p14:creationId xmlns:p14="http://schemas.microsoft.com/office/powerpoint/2010/main" val="3955491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BEFORE GOING FOR </a:t>
            </a:r>
            <a:r>
              <a:rPr lang="en-US" dirty="0" smtClean="0"/>
              <a:t>SURVEY (contd.)</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9.     STUDY </a:t>
            </a:r>
            <a:r>
              <a:rPr lang="en-US" dirty="0"/>
              <a:t>THE CASE THOROUGHLY &amp; NOTE DOWN ISSUES</a:t>
            </a:r>
          </a:p>
          <a:p>
            <a:pPr marL="514350" indent="-514350">
              <a:buAutoNum type="arabicPeriod" startAt="10"/>
            </a:pPr>
            <a:r>
              <a:rPr lang="en-US" dirty="0" smtClean="0"/>
              <a:t>IF </a:t>
            </a:r>
            <a:r>
              <a:rPr lang="en-US" dirty="0"/>
              <a:t>MORE THAN ONE PREMISES TO BE COVERED, PREPARE A </a:t>
            </a:r>
            <a:r>
              <a:rPr lang="en-US" dirty="0" smtClean="0"/>
              <a:t>BRIEF</a:t>
            </a:r>
          </a:p>
          <a:p>
            <a:pPr marL="0" indent="0">
              <a:buNone/>
            </a:pPr>
            <a:r>
              <a:rPr lang="en-US" dirty="0"/>
              <a:t> </a:t>
            </a:r>
            <a:r>
              <a:rPr lang="en-US" dirty="0" smtClean="0"/>
              <a:t>       FOR </a:t>
            </a:r>
            <a:r>
              <a:rPr lang="en-US" dirty="0"/>
              <a:t>EACH &amp; LOCATION MAP</a:t>
            </a:r>
          </a:p>
          <a:p>
            <a:pPr marL="0" indent="0">
              <a:buNone/>
            </a:pPr>
            <a:r>
              <a:rPr lang="en-US" dirty="0" smtClean="0"/>
              <a:t>11.   ENSURE </a:t>
            </a:r>
            <a:r>
              <a:rPr lang="en-US" dirty="0"/>
              <a:t>TEAM MEMBERS ARE BRIEFED </a:t>
            </a:r>
            <a:r>
              <a:rPr lang="en-US" dirty="0" smtClean="0"/>
              <a:t>BEFORE </a:t>
            </a:r>
            <a:r>
              <a:rPr lang="en-US" dirty="0"/>
              <a:t>STRIKE TIME.</a:t>
            </a:r>
          </a:p>
          <a:p>
            <a:pPr marL="514350" indent="-514350">
              <a:buAutoNum type="arabicPeriod" startAt="12"/>
            </a:pPr>
            <a:r>
              <a:rPr lang="en-US" dirty="0" smtClean="0"/>
              <a:t>DO </a:t>
            </a:r>
            <a:r>
              <a:rPr lang="en-US" dirty="0"/>
              <a:t>NOT TAKE ORIGINAL FILE. CARRY COPIES OF RELEVANT </a:t>
            </a:r>
            <a:endParaRPr lang="en-US" dirty="0" smtClean="0"/>
          </a:p>
          <a:p>
            <a:pPr marL="0" indent="0">
              <a:buNone/>
            </a:pPr>
            <a:r>
              <a:rPr lang="en-US" dirty="0"/>
              <a:t> </a:t>
            </a:r>
            <a:r>
              <a:rPr lang="en-US" dirty="0" smtClean="0"/>
              <a:t>       DOCUMENTS</a:t>
            </a:r>
            <a:r>
              <a:rPr lang="en-US" dirty="0"/>
              <a:t>.</a:t>
            </a:r>
          </a:p>
          <a:p>
            <a:pPr marL="0" indent="0">
              <a:buNone/>
            </a:pPr>
            <a:r>
              <a:rPr lang="en-US" dirty="0" smtClean="0"/>
              <a:t>13.   FAMILIARISE </a:t>
            </a:r>
            <a:r>
              <a:rPr lang="en-US" dirty="0"/>
              <a:t>WITH RELEVANT PROVISIONS OF ACT/RULES. </a:t>
            </a:r>
          </a:p>
          <a:p>
            <a:pPr marL="0" indent="0">
              <a:buNone/>
            </a:pPr>
            <a:r>
              <a:rPr lang="en-US" dirty="0" smtClean="0"/>
              <a:t>14.   CLEAR </a:t>
            </a:r>
            <a:r>
              <a:rPr lang="en-US" dirty="0"/>
              <a:t>YOUR DOUBTS. DISCUSS WITH CONTROLLING OFFICERS</a:t>
            </a:r>
          </a:p>
          <a:p>
            <a:pPr marL="514350" indent="-514350">
              <a:buAutoNum type="arabicPeriod" startAt="15"/>
            </a:pPr>
            <a:r>
              <a:rPr lang="en-US" dirty="0" smtClean="0"/>
              <a:t>PREPARE </a:t>
            </a:r>
            <a:r>
              <a:rPr lang="en-US" dirty="0"/>
              <a:t>CONTINGENCY PLANS FOR UNEXPECTED </a:t>
            </a:r>
            <a:endParaRPr lang="en-US" dirty="0" smtClean="0"/>
          </a:p>
          <a:p>
            <a:pPr marL="0" indent="0">
              <a:buNone/>
            </a:pPr>
            <a:r>
              <a:rPr lang="en-US" dirty="0"/>
              <a:t> </a:t>
            </a:r>
            <a:r>
              <a:rPr lang="en-US" dirty="0" smtClean="0"/>
              <a:t>       DEVELOPMENTS </a:t>
            </a:r>
            <a:r>
              <a:rPr lang="en-US" dirty="0"/>
              <a:t>(e.g. POLICE ASSISTANCE)</a:t>
            </a:r>
          </a:p>
          <a:p>
            <a:pPr marL="514350" indent="-514350">
              <a:buAutoNum type="arabicPeriod" startAt="16"/>
            </a:pPr>
            <a:r>
              <a:rPr lang="en-US" dirty="0" smtClean="0"/>
              <a:t>DECIDE </a:t>
            </a:r>
            <a:r>
              <a:rPr lang="en-US" dirty="0"/>
              <a:t>STRIKE DATE &amp; TIME BY CHECKING AVAILABILITY OF </a:t>
            </a:r>
            <a:r>
              <a:rPr lang="en-US" dirty="0" smtClean="0"/>
              <a:t>MAIN </a:t>
            </a:r>
            <a:r>
              <a:rPr lang="en-US" dirty="0"/>
              <a:t>PERSON </a:t>
            </a:r>
          </a:p>
          <a:p>
            <a:pPr marL="0" indent="0">
              <a:buNone/>
            </a:pPr>
            <a:r>
              <a:rPr lang="en-US" dirty="0" smtClean="0"/>
              <a:t>17.   GATHER </a:t>
            </a:r>
            <a:r>
              <a:rPr lang="en-US" dirty="0"/>
              <a:t>DETAILS OF RESIDENTIAL ADDRESSES OF MAIN PERSONS </a:t>
            </a:r>
          </a:p>
          <a:p>
            <a:endParaRPr lang="en-US" dirty="0"/>
          </a:p>
        </p:txBody>
      </p:sp>
    </p:spTree>
    <p:extLst>
      <p:ext uri="{BB962C8B-B14F-4D97-AF65-F5344CB8AC3E}">
        <p14:creationId xmlns:p14="http://schemas.microsoft.com/office/powerpoint/2010/main" val="4006862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COMMENCEMENT OF SURVEY</a:t>
            </a:r>
            <a:endParaRPr lang="en-US" dirty="0"/>
          </a:p>
        </p:txBody>
      </p:sp>
      <p:sp>
        <p:nvSpPr>
          <p:cNvPr id="3" name="Content Placeholder 2"/>
          <p:cNvSpPr>
            <a:spLocks noGrp="1"/>
          </p:cNvSpPr>
          <p:nvPr>
            <p:ph idx="1"/>
          </p:nvPr>
        </p:nvSpPr>
        <p:spPr/>
        <p:txBody>
          <a:bodyPr>
            <a:normAutofit fontScale="55000" lnSpcReduction="20000"/>
          </a:bodyPr>
          <a:lstStyle/>
          <a:p>
            <a:pPr marL="514350" indent="-514350">
              <a:buAutoNum type="arabicPeriod"/>
            </a:pPr>
            <a:r>
              <a:rPr lang="en-US" dirty="0" smtClean="0"/>
              <a:t>ENSURE ENTRY OF TEAM WITHOUT CAUSING SUSPICION.</a:t>
            </a:r>
          </a:p>
          <a:p>
            <a:pPr marL="514350" indent="-514350">
              <a:buAutoNum type="arabicPeriod"/>
            </a:pPr>
            <a:r>
              <a:rPr lang="en-US" dirty="0" smtClean="0"/>
              <a:t>ENSURE NON-DESTRUCTION/DELETION OF EVIDENCE OF UNACCOUNTED TRANSACTIONS</a:t>
            </a:r>
          </a:p>
          <a:p>
            <a:pPr marL="514350" indent="-514350">
              <a:buAutoNum type="arabicPeriod"/>
            </a:pPr>
            <a:r>
              <a:rPr lang="en-US" dirty="0" smtClean="0"/>
              <a:t>ENTER PLACE OF BUSINESS/PROFESSION ONLY DURING THE HOURS IT IS OPEN FOR BUSINESS/PROFESSION (BUT ONLY AFTER </a:t>
            </a:r>
            <a:r>
              <a:rPr lang="en-US" dirty="0"/>
              <a:t>SUNRISE &amp; BEFORE </a:t>
            </a:r>
            <a:r>
              <a:rPr lang="en-US" dirty="0" smtClean="0"/>
              <a:t>SUNSET IN PLACE OF ACTIVITY </a:t>
            </a:r>
            <a:r>
              <a:rPr lang="en-US" dirty="0"/>
              <a:t>FOR CHARITABLE </a:t>
            </a:r>
            <a:r>
              <a:rPr lang="en-US" dirty="0" smtClean="0"/>
              <a:t>PURPOSE OR TDS/TCS SURVEY)</a:t>
            </a:r>
          </a:p>
          <a:p>
            <a:pPr marL="514350" indent="-514350">
              <a:buAutoNum type="arabicPeriod" startAt="4"/>
            </a:pPr>
            <a:r>
              <a:rPr lang="en-US" dirty="0" smtClean="0"/>
              <a:t> SHOW AUTHORISATION/APPROVAL TO MAIN PERSON  AVAILABLE AT THAT TIME</a:t>
            </a:r>
          </a:p>
          <a:p>
            <a:pPr marL="514350" indent="-514350">
              <a:buAutoNum type="arabicPeriod" startAt="5"/>
            </a:pPr>
            <a:r>
              <a:rPr lang="en-US" dirty="0" smtClean="0"/>
              <a:t>GET HIS SIGNATURE (WITH DATE, TIME &amp; STAMP) IN TOKEN OF HAVING SEEN IT.</a:t>
            </a:r>
          </a:p>
          <a:p>
            <a:pPr marL="514350" indent="-514350">
              <a:buAutoNum type="arabicPeriod" startAt="6"/>
            </a:pPr>
            <a:r>
              <a:rPr lang="en-US" dirty="0" smtClean="0"/>
              <a:t>TAKE CHARGE OF CASH BOOKS, INCLUDING MAIN/SUBSIDIARY &amp; ROUGH/FAIR BOOKS AND SLIPS RELATING TO CASH TRANSACTIONS NOT ENTERED IN BOOKS</a:t>
            </a:r>
          </a:p>
          <a:p>
            <a:pPr marL="514350" indent="-514350">
              <a:buAutoNum type="arabicPeriod" startAt="7"/>
            </a:pPr>
            <a:r>
              <a:rPr lang="en-US" dirty="0" smtClean="0"/>
              <a:t>IF BOOKS/CASH/STOCK OF BUSINESS ARE STATED TO BE KEPT IN OTHER PREMISES ALSO, GET IT IN WRITING &amp; SEND A TEAM TO THAT PREMISES.</a:t>
            </a:r>
          </a:p>
          <a:p>
            <a:pPr marL="514350" indent="-514350">
              <a:buAutoNum type="arabicPeriod" startAt="7"/>
            </a:pPr>
            <a:r>
              <a:rPr lang="en-US" dirty="0" smtClean="0"/>
              <a:t>IF CASH/JEWELLERY RELATING TO BUSINESS ARE STATED TO BE KEPT IN LOCKER, GET DETAILS OF LOCKER &amp; CONTENTS IN WRITING &amp; INFORM HIGHER AUTHORITIES.  </a:t>
            </a:r>
            <a:endParaRPr lang="en-US" dirty="0"/>
          </a:p>
          <a:p>
            <a:pPr marL="514350" indent="-514350">
              <a:buAutoNum type="arabicPeriod"/>
            </a:pPr>
            <a:endParaRPr lang="en-US" dirty="0"/>
          </a:p>
        </p:txBody>
      </p:sp>
    </p:spTree>
    <p:extLst>
      <p:ext uri="{BB962C8B-B14F-4D97-AF65-F5344CB8AC3E}">
        <p14:creationId xmlns:p14="http://schemas.microsoft.com/office/powerpoint/2010/main" val="1468018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CASH VERIFICATION</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AutoNum type="arabicPeriod"/>
            </a:pPr>
            <a:r>
              <a:rPr lang="en-US" dirty="0" smtClean="0"/>
              <a:t>COUNT THE CASH FOUND IN THE PREMISES.</a:t>
            </a:r>
          </a:p>
          <a:p>
            <a:pPr marL="514350" indent="-514350">
              <a:buAutoNum type="arabicPeriod"/>
            </a:pPr>
            <a:r>
              <a:rPr lang="en-US" dirty="0" smtClean="0"/>
              <a:t>PREPARE AN INVENTORY OF CASH FOUND</a:t>
            </a:r>
          </a:p>
          <a:p>
            <a:pPr marL="514350" indent="-514350">
              <a:buAutoNum type="arabicPeriod"/>
            </a:pPr>
            <a:r>
              <a:rPr lang="en-US" dirty="0" smtClean="0"/>
              <a:t>GET THE SIGNATURE OF MAIN PERSON ON THE INVENTORY</a:t>
            </a:r>
          </a:p>
          <a:p>
            <a:pPr marL="514350" indent="-514350">
              <a:buAutoNum type="arabicPeriod"/>
            </a:pPr>
            <a:r>
              <a:rPr lang="en-US" dirty="0" smtClean="0"/>
              <a:t>GET THE CASH BOOK POSTED UPTODATE TILL THE TIME OF PREPARATION OF INVENTORY</a:t>
            </a:r>
          </a:p>
          <a:p>
            <a:pPr marL="514350" indent="-514350">
              <a:buAutoNum type="arabicPeriod"/>
            </a:pPr>
            <a:r>
              <a:rPr lang="en-US" dirty="0" smtClean="0"/>
              <a:t>CHECK PAYMENTS &amp; RECEIPTS WITH REFERENCE TO VOUCHERS OR OTHER EVIDENCE</a:t>
            </a:r>
          </a:p>
          <a:p>
            <a:pPr marL="514350" indent="-514350">
              <a:buAutoNum type="arabicPeriod"/>
            </a:pPr>
            <a:r>
              <a:rPr lang="en-US" dirty="0" smtClean="0"/>
              <a:t>FIND OUT DISCREPANCY BETWEEN CASH FOUND &amp; CASH AS PER CASH BOOK AND OBTAIN EXPLANATION OR RECONCILIATION FROM MAIN PERSON. GET HIS SIGNATURE.</a:t>
            </a:r>
            <a:endParaRPr lang="en-US" dirty="0"/>
          </a:p>
        </p:txBody>
      </p:sp>
    </p:spTree>
    <p:extLst>
      <p:ext uri="{BB962C8B-B14F-4D97-AF65-F5344CB8AC3E}">
        <p14:creationId xmlns:p14="http://schemas.microsoft.com/office/powerpoint/2010/main" val="1151787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STOCK VERIFICATION</a:t>
            </a:r>
            <a:endParaRPr lang="en-US" dirty="0"/>
          </a:p>
        </p:txBody>
      </p:sp>
      <p:sp>
        <p:nvSpPr>
          <p:cNvPr id="3" name="Content Placeholder 2"/>
          <p:cNvSpPr>
            <a:spLocks noGrp="1"/>
          </p:cNvSpPr>
          <p:nvPr>
            <p:ph idx="1"/>
          </p:nvPr>
        </p:nvSpPr>
        <p:spPr/>
        <p:txBody>
          <a:bodyPr>
            <a:normAutofit fontScale="70000" lnSpcReduction="20000"/>
          </a:bodyPr>
          <a:lstStyle/>
          <a:p>
            <a:pPr marL="514350" indent="-514350">
              <a:buAutoNum type="arabicPeriod"/>
            </a:pPr>
            <a:r>
              <a:rPr lang="en-US" dirty="0" smtClean="0"/>
              <a:t>DECIDE WHETHER THE CASE CALLS FOR VERIFICATION OF STOCK OR OTHER ISSUES. </a:t>
            </a:r>
          </a:p>
          <a:p>
            <a:pPr marL="514350" indent="-514350">
              <a:buAutoNum type="arabicPeriod"/>
            </a:pPr>
            <a:r>
              <a:rPr lang="en-US" dirty="0" smtClean="0"/>
              <a:t>IF STOCK VERIFICATION IS REQUIRED, DECIDE WHETHER AVAILABLE STOCK, NATURE OF COMMODITY, TIME, MANPOWER, ETC, CALLS FOR ENTIRE STOCK (e.g. GOLD) OR SOME FAST MOVING ITEMS OF HIGH TURNOVER (e.g. HARDWARE, VESSELS) </a:t>
            </a:r>
          </a:p>
          <a:p>
            <a:pPr marL="514350" indent="-514350">
              <a:buAutoNum type="arabicPeriod"/>
            </a:pPr>
            <a:r>
              <a:rPr lang="en-US" dirty="0" smtClean="0"/>
              <a:t>IF ASSESSEE IS, AS PER LAW, REQUIRED TO MAINTAIN STOCK REGISTER (e.g. SCHEDULED DRUGS), GET IT</a:t>
            </a:r>
            <a:r>
              <a:rPr lang="en-US" dirty="0"/>
              <a:t> </a:t>
            </a:r>
            <a:r>
              <a:rPr lang="en-US" dirty="0" smtClean="0"/>
              <a:t>UPDATED TILL DATE OF SURVEY</a:t>
            </a:r>
          </a:p>
          <a:p>
            <a:pPr marL="514350" indent="-514350">
              <a:buAutoNum type="arabicPeriod"/>
            </a:pPr>
            <a:r>
              <a:rPr lang="en-US" dirty="0" smtClean="0"/>
              <a:t>IF ASSESSEE IS MAINTAINING STOCKBOOK, GET IT UPDATED.  IF HE DENIES, GET IT IN WRITING. CONFRONT WITH 44AB REPORT, IF IT MENTIONS STOCK BOOK. </a:t>
            </a:r>
          </a:p>
          <a:p>
            <a:pPr marL="514350" indent="-514350">
              <a:buAutoNum type="arabicPeriod"/>
            </a:pPr>
            <a:r>
              <a:rPr lang="en-US" dirty="0" smtClean="0"/>
              <a:t>IF THERE IS NO STOCK BOOK, ASK FOR CLOSING STOCK INVENTORY AS ON LATEST 31</a:t>
            </a:r>
            <a:r>
              <a:rPr lang="en-US" baseline="30000" dirty="0" smtClean="0"/>
              <a:t>ST</a:t>
            </a:r>
            <a:r>
              <a:rPr lang="en-US" dirty="0" smtClean="0"/>
              <a:t> MARCH. </a:t>
            </a:r>
          </a:p>
        </p:txBody>
      </p:sp>
    </p:spTree>
    <p:extLst>
      <p:ext uri="{BB962C8B-B14F-4D97-AF65-F5344CB8AC3E}">
        <p14:creationId xmlns:p14="http://schemas.microsoft.com/office/powerpoint/2010/main" val="1147280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STOCK </a:t>
            </a:r>
            <a:r>
              <a:rPr lang="en-US" dirty="0" smtClean="0"/>
              <a:t>VERIFICATION (CONTD.)</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6. IF THERE IS NO INVENTORY &amp; HE ADMITS THAT CL. STOCK VALUE WAS ARRIVED AT BY ADOPTING G.P. RATE OF EARLIER YEARS, RECORD IT. WORK OUT BOOK STOCK VALUE THRO’ SAME METHOD (BY TAKING PURCHASE &amp; SALES FIGURES FROM 1</a:t>
            </a:r>
            <a:r>
              <a:rPr lang="en-US" baseline="30000" dirty="0" smtClean="0"/>
              <a:t>ST</a:t>
            </a:r>
            <a:r>
              <a:rPr lang="en-US" dirty="0" smtClean="0"/>
              <a:t> APRIL TO DATE OF SURVEY). IF SUBSTANTIAL DIFFERENCE BETWEEN THE TWO IS SUSPECTED, RESORT TO PHYSICAL STOCK-TAKING OF ALL COMMODITIES WITH VALUE.  RECORD HIS  EXPLANATION FOR THE DIFFERENCE. VALUE OF EXCESS STOCK IS ASSESSABLE IN THE YEAR OF SURVEY. DEFICIT STOCK MEANS UNACCOUNTED SALES OF YEAR OF SURVEY (ENTIRE VALUE SHOULD BE ADDED- NOT G.P. % ALONE) </a:t>
            </a:r>
            <a:endParaRPr lang="en-US" dirty="0"/>
          </a:p>
        </p:txBody>
      </p:sp>
    </p:spTree>
    <p:extLst>
      <p:ext uri="{BB962C8B-B14F-4D97-AF65-F5344CB8AC3E}">
        <p14:creationId xmlns:p14="http://schemas.microsoft.com/office/powerpoint/2010/main" val="675497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STOCK VERIFICATION (CONTD.)</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7. IF STOCK BOOK IS PRODUCED, COMPARE OPENING QUANTITY AS ON 1</a:t>
            </a:r>
            <a:r>
              <a:rPr lang="en-US" baseline="30000" dirty="0" smtClean="0"/>
              <a:t>ST</a:t>
            </a:r>
            <a:r>
              <a:rPr lang="en-US" dirty="0" smtClean="0"/>
              <a:t> APRIL WITH CLOSING STOCK INVENTORY AS ON 31</a:t>
            </a:r>
            <a:r>
              <a:rPr lang="en-US" baseline="30000" dirty="0" smtClean="0"/>
              <a:t>ST</a:t>
            </a:r>
            <a:r>
              <a:rPr lang="en-US" dirty="0" smtClean="0"/>
              <a:t> MARCH. EFFECT OF DIFFERENCE</a:t>
            </a:r>
            <a:r>
              <a:rPr lang="en-US" dirty="0"/>
              <a:t> </a:t>
            </a:r>
            <a:r>
              <a:rPr lang="en-US" dirty="0" smtClean="0"/>
              <a:t>WILL BE FOR EARLIER YEAR. COMPUTE THE VALUE. GET EXPLANATION.</a:t>
            </a:r>
          </a:p>
          <a:p>
            <a:pPr marL="0" indent="0">
              <a:buNone/>
            </a:pPr>
            <a:r>
              <a:rPr lang="en-US" dirty="0" smtClean="0"/>
              <a:t>8. IF STOCK BOOK IS PRODUCED BUT NOT INVENTORY, PREPARE INVENTORY AS ON  31</a:t>
            </a:r>
            <a:r>
              <a:rPr lang="en-US" baseline="30000" dirty="0" smtClean="0"/>
              <a:t>ST</a:t>
            </a:r>
            <a:r>
              <a:rPr lang="en-US" dirty="0" smtClean="0"/>
              <a:t> MARCH &amp; COMPUTE VALUES AS PER METHOD IN 44AB. COMPARE WITH CL. ST. VALUE IN ROI. GET EXPLANATION FOR THE DIFFERENCE.</a:t>
            </a:r>
            <a:endParaRPr lang="en-US" dirty="0"/>
          </a:p>
        </p:txBody>
      </p:sp>
    </p:spTree>
    <p:extLst>
      <p:ext uri="{BB962C8B-B14F-4D97-AF65-F5344CB8AC3E}">
        <p14:creationId xmlns:p14="http://schemas.microsoft.com/office/powerpoint/2010/main" val="2418088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STOCK VERIFICATION (CONTD.)</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9. IF IT IS NOT PRACTICABLE TO PREPARE INVENTORY OF ALL THE ITEMS DURING SURVEY, SELECT FEW FAST MOVING HIGH VALUE GOODS &amp; COMPARE BOOK STOCK (WORKED OUT FROM CL.STOCK INVENTORY &amp; PURCHASES &amp; SALES FROM 1</a:t>
            </a:r>
            <a:r>
              <a:rPr lang="en-US" baseline="30000" dirty="0" smtClean="0"/>
              <a:t>ST</a:t>
            </a:r>
            <a:r>
              <a:rPr lang="en-US" dirty="0" smtClean="0"/>
              <a:t> APRIL) WITH ACTUALS. IN CASE OF HUGE DIFFERENCE, SELECT FEW MORE ITEMS. RECORD THE EXPLANATION.</a:t>
            </a:r>
          </a:p>
          <a:p>
            <a:pPr marL="0" indent="0">
              <a:buNone/>
            </a:pPr>
            <a:r>
              <a:rPr lang="en-US" dirty="0" smtClean="0"/>
              <a:t>10. GET STOCK STATEMENT GIVEN TO BANKS. COMPARE WITH STOCK BOOK. RECORD EXPLANATION FOR DIFFERENCE.</a:t>
            </a:r>
            <a:endParaRPr lang="en-US" dirty="0"/>
          </a:p>
        </p:txBody>
      </p:sp>
    </p:spTree>
    <p:extLst>
      <p:ext uri="{BB962C8B-B14F-4D97-AF65-F5344CB8AC3E}">
        <p14:creationId xmlns:p14="http://schemas.microsoft.com/office/powerpoint/2010/main" val="15047252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TotalTime>
  <Words>2441</Words>
  <Application>Microsoft Office PowerPoint</Application>
  <PresentationFormat>On-screen Show (4:3)</PresentationFormat>
  <Paragraphs>148</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HOW TO CONDUCT SURVEYS U/S 133A</vt:lpstr>
      <vt:lpstr>BEFORE GOING FOR SURVEY</vt:lpstr>
      <vt:lpstr>BEFORE GOING FOR SURVEY (contd.)</vt:lpstr>
      <vt:lpstr>COMMENCEMENT OF SURVEY</vt:lpstr>
      <vt:lpstr>CASH VERIFICATION</vt:lpstr>
      <vt:lpstr>STOCK VERIFICATION</vt:lpstr>
      <vt:lpstr>STOCK VERIFICATION (CONTD.)</vt:lpstr>
      <vt:lpstr>STOCK VERIFICATION (CONTD.)</vt:lpstr>
      <vt:lpstr>STOCK VERIFICATION (CONTD.)</vt:lpstr>
      <vt:lpstr>G. P. RATE</vt:lpstr>
      <vt:lpstr>UNACCOUNTED SALES/REVENUE</vt:lpstr>
      <vt:lpstr>UNACCOUNTED SALES/REVENUE (CONTD.)</vt:lpstr>
      <vt:lpstr>UNACCOUNTED SALES/REVENUE (CONTD.)</vt:lpstr>
      <vt:lpstr>UNACCOUNTED SALES/REVENUE (CONTD.)</vt:lpstr>
      <vt:lpstr>UNACCOUNTED SALES/REVENUE (CONTD.)</vt:lpstr>
      <vt:lpstr>OTHER FALSE CLAIMS</vt:lpstr>
      <vt:lpstr>OTHER FALSE CLAIMS (CONTD.)</vt:lpstr>
      <vt:lpstr>OTHER FALSE CLAIMS (CONTD.)</vt:lpstr>
      <vt:lpstr>OTHER FALSE CLAIMS (CONTD.)</vt:lpstr>
      <vt:lpstr>OTHER ISSUES</vt:lpstr>
      <vt:lpstr>RECORDING OF STATEMENT</vt:lpstr>
      <vt:lpstr>RECORDING OF STATEMENT (CONTD.)</vt:lpstr>
      <vt:lpstr> IMPOUNDING OF DOCUMENTS </vt:lpstr>
      <vt:lpstr>IMPOUNDING OF DOCUMENTS (CONTD.)</vt:lpstr>
      <vt:lpstr>CONCLUSION OF SURVEY</vt:lpstr>
      <vt:lpstr>DOs &amp; DON’Ts</vt:lpstr>
      <vt:lpstr>DOs &amp; DON’Ts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CONDUCT SURVEYS U/S 133A</dc:title>
  <dc:creator>User</dc:creator>
  <cp:lastModifiedBy>ITGOA</cp:lastModifiedBy>
  <cp:revision>44</cp:revision>
  <dcterms:created xsi:type="dcterms:W3CDTF">2006-08-16T00:00:00Z</dcterms:created>
  <dcterms:modified xsi:type="dcterms:W3CDTF">2018-01-19T03:31:41Z</dcterms:modified>
</cp:coreProperties>
</file>